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90" r:id="rId5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E2BF"/>
    <a:srgbClr val="009EE2"/>
    <a:srgbClr val="21CAA3"/>
    <a:srgbClr val="FFFFFF"/>
    <a:srgbClr val="BAF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9" d="100"/>
          <a:sy n="89" d="100"/>
        </p:scale>
        <p:origin x="2640" y="-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6A427AA9-3288-45BB-9D5F-22298D1F55E7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1279525"/>
            <a:ext cx="24399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734E849-C7CF-4AE4-9EE1-A23E52C214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55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97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9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56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83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5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02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50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56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86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40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89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890F2-1F44-4F40-82D2-3E12EDD27168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05DE-B42C-4FE3-9A13-DD4234FEF0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22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mailto:formation@atline.fr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hyperlink" Target="https://www.atline-formations.fr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31"/>
            <a:ext cx="875055" cy="1615750"/>
          </a:xfrm>
          <a:prstGeom prst="rect">
            <a:avLst/>
          </a:prstGeom>
          <a:solidFill>
            <a:srgbClr val="00E2B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99" b="1" dirty="0">
                <a:latin typeface="Poppins" panose="00000500000000000000" pitchFamily="2" charset="0"/>
                <a:cs typeface="Poppins" panose="00000500000000000000" pitchFamily="2" charset="0"/>
              </a:rPr>
              <a:t>DCMP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75055" y="88695"/>
            <a:ext cx="6509069" cy="707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99" b="1" dirty="0">
                <a:solidFill>
                  <a:srgbClr val="263A6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DÉMARCHE COMMERCIALE POUR REMPORTER DES MARCHES PUBLICS</a:t>
            </a:r>
          </a:p>
        </p:txBody>
      </p:sp>
      <p:sp>
        <p:nvSpPr>
          <p:cNvPr id="5" name="Rectangle 4"/>
          <p:cNvSpPr/>
          <p:nvPr/>
        </p:nvSpPr>
        <p:spPr>
          <a:xfrm>
            <a:off x="-3055" y="1613728"/>
            <a:ext cx="3774986" cy="76186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799"/>
          </a:p>
        </p:txBody>
      </p:sp>
      <p:sp>
        <p:nvSpPr>
          <p:cNvPr id="12" name="ZoneTexte 11"/>
          <p:cNvSpPr txBox="1"/>
          <p:nvPr/>
        </p:nvSpPr>
        <p:spPr>
          <a:xfrm>
            <a:off x="46243" y="1637519"/>
            <a:ext cx="3600000" cy="6545343"/>
          </a:xfrm>
          <a:prstGeom prst="rect">
            <a:avLst/>
          </a:prstGeom>
          <a:noFill/>
        </p:spPr>
        <p:txBody>
          <a:bodyPr wrap="square" lIns="91402" tIns="45701" rIns="91402" bIns="45701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100" b="1" dirty="0">
                <a:solidFill>
                  <a:srgbClr val="00E2B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PUBLIC :  </a:t>
            </a:r>
            <a:r>
              <a:rPr lang="fr-FR" sz="11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Dirigeant(e) TPE/PME /PMI </a:t>
            </a:r>
            <a:br>
              <a:rPr lang="fr-FR" sz="11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11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Toute personne ayant en charge la démarche commerciale et la réponse aux marchés publics.</a:t>
            </a:r>
          </a:p>
          <a:p>
            <a:pPr>
              <a:lnSpc>
                <a:spcPct val="120000"/>
              </a:lnSpc>
            </a:pPr>
            <a:endParaRPr lang="fr-FR" sz="1100" b="1" dirty="0">
              <a:solidFill>
                <a:srgbClr val="00E2B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100" b="1" dirty="0">
                <a:solidFill>
                  <a:srgbClr val="00E2B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PRÉ-REQUIS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Connaissances de base des marchés publics</a:t>
            </a:r>
          </a:p>
          <a:p>
            <a:pPr>
              <a:lnSpc>
                <a:spcPct val="120000"/>
              </a:lnSpc>
            </a:pPr>
            <a:endParaRPr lang="fr-FR" sz="8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100" b="1" dirty="0">
                <a:solidFill>
                  <a:srgbClr val="00E2B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OBJECTIFS 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Trouver l’information : détecter les marchés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Savoir dialoguer avec les Acheteurs avant/pendant/ après la phase de consultation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Maitriser les astuces pour bien mener une négociation avec les Acheteurs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Améliorer la prospection future en fonction des résultats.</a:t>
            </a:r>
            <a:endParaRPr lang="fr-FR" sz="800" dirty="0">
              <a:solidFill>
                <a:srgbClr val="00E2B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</a:pPr>
            <a:endParaRPr lang="fr-FR" sz="800" dirty="0">
              <a:solidFill>
                <a:srgbClr val="00E2B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0">
              <a:lnSpc>
                <a:spcPct val="120000"/>
              </a:lnSpc>
            </a:pPr>
            <a:r>
              <a:rPr lang="fr-FR" sz="1100" b="1" dirty="0">
                <a:solidFill>
                  <a:srgbClr val="00E2B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DURÉE / MODALITÉS / FORMATEURS</a:t>
            </a:r>
          </a:p>
          <a:p>
            <a:pPr>
              <a:lnSpc>
                <a:spcPct val="120000"/>
              </a:lnSpc>
            </a:pPr>
            <a:r>
              <a:rPr lang="fr-FR" sz="1000" b="1" dirty="0">
                <a:solidFill>
                  <a:srgbClr val="003366"/>
                </a:solidFill>
                <a:latin typeface="Poppins"/>
                <a:cs typeface="Poppins"/>
              </a:rPr>
              <a:t>En présentiel : </a:t>
            </a:r>
            <a:r>
              <a:rPr lang="fr-FR" sz="1000" dirty="0">
                <a:solidFill>
                  <a:srgbClr val="003366"/>
                </a:solidFill>
                <a:latin typeface="Poppins"/>
                <a:cs typeface="Poppins"/>
              </a:rPr>
              <a:t>sur une journée de 7 h</a:t>
            </a:r>
            <a:b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1000" dirty="0">
                <a:solidFill>
                  <a:srgbClr val="003366"/>
                </a:solidFill>
                <a:latin typeface="Poppins"/>
                <a:cs typeface="Poppins"/>
              </a:rPr>
              <a:t>(3 h 30 le matin, déjeuner, 3 h 30 l’après-midi)</a:t>
            </a:r>
            <a:b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1000" b="1" dirty="0">
                <a:solidFill>
                  <a:srgbClr val="003366"/>
                </a:solidFill>
                <a:latin typeface="Poppins"/>
                <a:cs typeface="Poppins"/>
              </a:rPr>
              <a:t>En distanciel (synchrone) : </a:t>
            </a:r>
            <a:r>
              <a:rPr lang="fr-FR" sz="1000" dirty="0">
                <a:solidFill>
                  <a:srgbClr val="003366"/>
                </a:solidFill>
                <a:latin typeface="Poppins"/>
                <a:cs typeface="Poppins"/>
              </a:rPr>
              <a:t>sur 2 demi-journées de </a:t>
            </a:r>
          </a:p>
          <a:p>
            <a:pPr>
              <a:lnSpc>
                <a:spcPct val="120000"/>
              </a:lnSpc>
            </a:pPr>
            <a:r>
              <a:rPr lang="fr-FR" sz="1000" dirty="0">
                <a:solidFill>
                  <a:srgbClr val="003366"/>
                </a:solidFill>
                <a:latin typeface="Poppins"/>
                <a:cs typeface="Poppins"/>
              </a:rPr>
              <a:t>3 h 30 chacune</a:t>
            </a:r>
            <a:endParaRPr lang="en-US" sz="1000" dirty="0">
              <a:solidFill>
                <a:srgbClr val="003366"/>
              </a:solidFill>
              <a:latin typeface="Poppins"/>
              <a:cs typeface="Poppins"/>
            </a:endParaRP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Cette formation est délivrée en mode mutualisé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Elle peut être réalisée en mode INTRA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La formation se déroule en petits groupes de 2 personnes (minimum) jusqu’à 12 personnes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 formateurs sont des praticiens de la Commande Publique avec au minimum 10 années d’expérience</a:t>
            </a:r>
          </a:p>
          <a:p>
            <a:pPr lvl="0">
              <a:lnSpc>
                <a:spcPct val="120000"/>
              </a:lnSpc>
            </a:pPr>
            <a:endParaRPr lang="fr-FR" sz="8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0">
              <a:lnSpc>
                <a:spcPct val="120000"/>
              </a:lnSpc>
            </a:pPr>
            <a:r>
              <a:rPr lang="fr-FR" sz="1100" b="1" dirty="0">
                <a:solidFill>
                  <a:srgbClr val="00E2B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MOYENS PÉDAGOGIQUES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Projection à l’écran du support de formation</a:t>
            </a:r>
            <a:endParaRPr lang="fr-FR" sz="1000" b="1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Étude de cas et analyse des principales difficultés rencontrées</a:t>
            </a:r>
          </a:p>
          <a:p>
            <a:pPr marL="178998" indent="-178998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Questions / réponses</a:t>
            </a:r>
            <a:endParaRPr lang="fr-FR" sz="1000" b="1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01824" y="745376"/>
            <a:ext cx="6655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Cette formation vous permettra de connaître les méthodes pour approcher</a:t>
            </a:r>
            <a:b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les Acheteurs et repérer les projets publics pouvant booster votre chiffre d’affaires. 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785342" y="1658784"/>
            <a:ext cx="3743339" cy="719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E2B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CONTENU</a:t>
            </a:r>
          </a:p>
          <a:p>
            <a:pPr>
              <a:lnSpc>
                <a:spcPct val="120000"/>
              </a:lnSpc>
            </a:pPr>
            <a:r>
              <a:rPr lang="fr-FR" sz="1000" b="1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 FAIRE CONNAITRE DE L’ACHETEUR</a:t>
            </a:r>
          </a:p>
          <a:p>
            <a:pPr marL="179316" indent="-179316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Comment rentrer en relation avec les Acheteurs</a:t>
            </a:r>
          </a:p>
          <a:p>
            <a:pPr marL="179316" indent="-179316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Comment faire connaître ses services</a:t>
            </a:r>
          </a:p>
          <a:p>
            <a:pPr marL="179316" indent="-179316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Comment mettre en avant ses principales réalisations</a:t>
            </a:r>
          </a:p>
          <a:p>
            <a:pPr>
              <a:lnSpc>
                <a:spcPct val="120000"/>
              </a:lnSpc>
              <a:buClr>
                <a:srgbClr val="EA6C4F"/>
              </a:buClr>
            </a:pPr>
            <a:endParaRPr lang="fr-FR" sz="8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000" b="1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DEFINIR SA STRATEGIE DE PROSPECTION</a:t>
            </a:r>
          </a:p>
          <a:p>
            <a:pPr marL="179316" indent="-179316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Détecter les consultations dès leur lancement</a:t>
            </a:r>
          </a:p>
          <a:p>
            <a:pPr marL="179316" indent="-179316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Créer une veille sur les projets des Acheteurs</a:t>
            </a:r>
          </a:p>
          <a:p>
            <a:pPr marL="179316" indent="-179316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 faire référencer auprès de l’Acheteur et participer au </a:t>
            </a:r>
            <a:r>
              <a:rPr lang="fr-FR" sz="1000" dirty="0" err="1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sourcing</a:t>
            </a: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>
              <a:lnSpc>
                <a:spcPct val="120000"/>
              </a:lnSpc>
            </a:pPr>
            <a:endParaRPr lang="fr-FR" sz="8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000" b="1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DECRYPTER LES DOCUMENTS DE LA CONSULTATION</a:t>
            </a:r>
          </a:p>
          <a:p>
            <a:pPr marL="171381" indent="-171381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Décrypter les documents de la consultation (RC /CCAP / CCTP et pièces financières),</a:t>
            </a:r>
          </a:p>
          <a:p>
            <a:pPr marL="171381" indent="-171381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Communiquer pendant la phase de consultation</a:t>
            </a:r>
            <a:b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droits et les devoirs des parties</a:t>
            </a: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r>
              <a:rPr lang="fr-FR" sz="1000" b="1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NEGOCIER AVEC L’ACHETEUR</a:t>
            </a: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381" indent="-171381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Maitriser les outils de la négociation avec les Acheteurs</a:t>
            </a:r>
            <a:b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r>
              <a:rPr lang="fr-FR" sz="1000" b="1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PRÉPARER LES ACTIONS FUTURES DE VOTRE PROSPECTION</a:t>
            </a:r>
          </a:p>
          <a:p>
            <a:pPr marL="171381" indent="-171381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Récupérer des informations utiles</a:t>
            </a:r>
            <a:b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vue d’améliorer la démarche commerciale</a:t>
            </a:r>
            <a:b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ultérieure</a:t>
            </a:r>
          </a:p>
          <a:p>
            <a:pPr marL="171381" indent="-171381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381" indent="-171381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381" indent="-171381">
              <a:lnSpc>
                <a:spcPct val="120000"/>
              </a:lnSpc>
              <a:buClr>
                <a:srgbClr val="00E2BF"/>
              </a:buClr>
              <a:buFont typeface="Wingdings" panose="05000000000000000000" pitchFamily="2" charset="2"/>
              <a:buChar char="q"/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20000"/>
              </a:lnSpc>
              <a:buClr>
                <a:srgbClr val="00E2BF"/>
              </a:buClr>
            </a:pPr>
            <a:endParaRPr lang="fr-FR" sz="1000" dirty="0">
              <a:solidFill>
                <a:srgbClr val="00336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4B32E9C-B5C1-432F-BD6D-0888009C58ED}"/>
              </a:ext>
            </a:extLst>
          </p:cNvPr>
          <p:cNvCxnSpPr>
            <a:cxnSpLocks/>
          </p:cNvCxnSpPr>
          <p:nvPr/>
        </p:nvCxnSpPr>
        <p:spPr>
          <a:xfrm>
            <a:off x="884818" y="952410"/>
            <a:ext cx="5537411" cy="0"/>
          </a:xfrm>
          <a:prstGeom prst="line">
            <a:avLst/>
          </a:prstGeom>
          <a:ln>
            <a:solidFill>
              <a:srgbClr val="00E2B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9C5D5C2-BF1F-4348-BBBE-7183A7445BB9}"/>
              </a:ext>
            </a:extLst>
          </p:cNvPr>
          <p:cNvCxnSpPr>
            <a:cxnSpLocks/>
          </p:cNvCxnSpPr>
          <p:nvPr/>
        </p:nvCxnSpPr>
        <p:spPr>
          <a:xfrm>
            <a:off x="3779308" y="1596756"/>
            <a:ext cx="1769" cy="7618024"/>
          </a:xfrm>
          <a:prstGeom prst="line">
            <a:avLst/>
          </a:prstGeom>
          <a:ln w="12700" cmpd="sng">
            <a:solidFill>
              <a:srgbClr val="00E2B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EF3535A8-516E-DCCF-F535-C53A6769C52C}"/>
              </a:ext>
            </a:extLst>
          </p:cNvPr>
          <p:cNvSpPr/>
          <p:nvPr/>
        </p:nvSpPr>
        <p:spPr>
          <a:xfrm>
            <a:off x="-13251" y="10011645"/>
            <a:ext cx="7571998" cy="688271"/>
          </a:xfrm>
          <a:prstGeom prst="rect">
            <a:avLst/>
          </a:prstGeom>
          <a:solidFill>
            <a:srgbClr val="00336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CCE51B8-565A-120F-ADAA-8FEEF7E124C0}"/>
              </a:ext>
            </a:extLst>
          </p:cNvPr>
          <p:cNvSpPr txBox="1"/>
          <p:nvPr/>
        </p:nvSpPr>
        <p:spPr>
          <a:xfrm>
            <a:off x="119268" y="10078068"/>
            <a:ext cx="4516315" cy="584737"/>
          </a:xfrm>
          <a:prstGeom prst="rect">
            <a:avLst/>
          </a:prstGeom>
          <a:noFill/>
        </p:spPr>
        <p:txBody>
          <a:bodyPr wrap="square" lIns="91402" tIns="45701" rIns="91402" bIns="45701" rtlCol="0" anchor="t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ATLINE FORMATIONS, 4 avenue du Recteur Poincaré, 75016 Paris</a:t>
            </a:r>
          </a:p>
          <a:p>
            <a:r>
              <a:rPr lang="fr-FR" sz="800" dirty="0">
                <a:solidFill>
                  <a:schemeClr val="bg1"/>
                </a:solidFill>
                <a:latin typeface="Poppins"/>
                <a:cs typeface="Poppins"/>
              </a:rPr>
              <a:t>Tél. : 01 55 74 62 50 / </a:t>
            </a:r>
            <a:r>
              <a:rPr lang="fr-FR" sz="800" dirty="0">
                <a:solidFill>
                  <a:schemeClr val="bg1"/>
                </a:solidFill>
                <a:latin typeface="Poppins"/>
                <a:cs typeface="Poppi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formation@atline.fr</a:t>
            </a:r>
            <a:r>
              <a:rPr lang="fr-FR" sz="800" dirty="0">
                <a:solidFill>
                  <a:schemeClr val="bg1"/>
                </a:solidFill>
                <a:latin typeface="Poppins"/>
                <a:cs typeface="Poppins"/>
              </a:rPr>
              <a:t>    -  SIREN : 514 104 439 RCS</a:t>
            </a:r>
          </a:p>
          <a:p>
            <a:r>
              <a:rPr lang="fr-FR" sz="8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Pour toute question relative à l'accessibilité des personnes handicapées, </a:t>
            </a:r>
          </a:p>
          <a:p>
            <a:r>
              <a:rPr lang="fr-FR" sz="8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demander notre référente handicap, Isabelle LUCIOTTO, handicap@atline.fr</a:t>
            </a:r>
          </a:p>
        </p:txBody>
      </p:sp>
      <p:sp>
        <p:nvSpPr>
          <p:cNvPr id="18" name="ZoneTexte 2">
            <a:extLst>
              <a:ext uri="{FF2B5EF4-FFF2-40B4-BE49-F238E27FC236}">
                <a16:creationId xmlns:a16="http://schemas.microsoft.com/office/drawing/2014/main" id="{CEB8552E-AA5D-AFFC-A048-3EF3AB5CFB2F}"/>
              </a:ext>
            </a:extLst>
          </p:cNvPr>
          <p:cNvSpPr txBox="1"/>
          <p:nvPr/>
        </p:nvSpPr>
        <p:spPr>
          <a:xfrm>
            <a:off x="4774191" y="10151729"/>
            <a:ext cx="2609933" cy="369165"/>
          </a:xfrm>
          <a:prstGeom prst="rect">
            <a:avLst/>
          </a:prstGeom>
          <a:noFill/>
        </p:spPr>
        <p:txBody>
          <a:bodyPr wrap="none" lIns="91402" tIns="45701" rIns="91402" bIns="45701" rtlCol="0" anchor="t">
            <a:spAutoFit/>
          </a:bodyPr>
          <a:lstStyle/>
          <a:p>
            <a:r>
              <a:rPr lang="fr-FR" sz="1100" dirty="0">
                <a:solidFill>
                  <a:srgbClr val="003366"/>
                </a:solidFill>
                <a:latin typeface="Poppins"/>
                <a:cs typeface="Poppins"/>
              </a:rPr>
              <a:t>FORMATIONS 2024</a:t>
            </a:r>
            <a:r>
              <a:rPr lang="mr-IN" sz="1100" dirty="0">
                <a:solidFill>
                  <a:srgbClr val="003366"/>
                </a:solidFill>
                <a:latin typeface="Poppins"/>
                <a:cs typeface="Poppins"/>
              </a:rPr>
              <a:t>–</a:t>
            </a:r>
            <a:r>
              <a:rPr lang="fr-FR" sz="1100" dirty="0">
                <a:solidFill>
                  <a:srgbClr val="003366"/>
                </a:solidFill>
                <a:latin typeface="Poppins"/>
                <a:cs typeface="Poppins"/>
              </a:rPr>
              <a:t> Acheteurs</a:t>
            </a:r>
            <a:r>
              <a:rPr lang="fr-FR" sz="1799" dirty="0">
                <a:solidFill>
                  <a:srgbClr val="003366"/>
                </a:solidFill>
                <a:latin typeface="Poppins"/>
                <a:cs typeface="Poppins"/>
              </a:rPr>
              <a:t>   </a:t>
            </a:r>
            <a:r>
              <a:rPr lang="fr-FR" sz="1599" dirty="0">
                <a:solidFill>
                  <a:srgbClr val="003366"/>
                </a:solidFill>
                <a:latin typeface="Poppins"/>
                <a:cs typeface="Poppins"/>
              </a:rPr>
              <a:t>6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9EA61A16-8540-BC64-EE63-C919B12A9B8B}"/>
              </a:ext>
            </a:extLst>
          </p:cNvPr>
          <p:cNvCxnSpPr/>
          <p:nvPr/>
        </p:nvCxnSpPr>
        <p:spPr>
          <a:xfrm>
            <a:off x="-14069" y="9238979"/>
            <a:ext cx="7572001" cy="0"/>
          </a:xfrm>
          <a:prstGeom prst="line">
            <a:avLst/>
          </a:prstGeom>
          <a:ln>
            <a:solidFill>
              <a:srgbClr val="21CA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 21">
            <a:extLst>
              <a:ext uri="{FF2B5EF4-FFF2-40B4-BE49-F238E27FC236}">
                <a16:creationId xmlns:a16="http://schemas.microsoft.com/office/drawing/2014/main" id="{36C57FB1-BCD8-F36A-5D61-237F42AC70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196" y="10007080"/>
            <a:ext cx="3495675" cy="692836"/>
          </a:xfrm>
          <a:prstGeom prst="rect">
            <a:avLst/>
          </a:prstGeom>
        </p:spPr>
      </p:pic>
      <p:sp>
        <p:nvSpPr>
          <p:cNvPr id="23" name="ZoneTexte 2">
            <a:extLst>
              <a:ext uri="{FF2B5EF4-FFF2-40B4-BE49-F238E27FC236}">
                <a16:creationId xmlns:a16="http://schemas.microsoft.com/office/drawing/2014/main" id="{E5FA3A70-6596-E00B-6BD4-7A5780E318A7}"/>
              </a:ext>
            </a:extLst>
          </p:cNvPr>
          <p:cNvSpPr txBox="1"/>
          <p:nvPr/>
        </p:nvSpPr>
        <p:spPr>
          <a:xfrm>
            <a:off x="5136546" y="10184148"/>
            <a:ext cx="2356722" cy="507793"/>
          </a:xfrm>
          <a:prstGeom prst="rect">
            <a:avLst/>
          </a:prstGeom>
          <a:noFill/>
        </p:spPr>
        <p:txBody>
          <a:bodyPr wrap="none" lIns="91402" tIns="45701" rIns="91402" bIns="45701" rtlCol="0" anchor="t">
            <a:spAutoFit/>
          </a:bodyPr>
          <a:lstStyle/>
          <a:p>
            <a:pPr algn="r"/>
            <a:r>
              <a:rPr lang="fr-FR" sz="1100" dirty="0">
                <a:solidFill>
                  <a:srgbClr val="003366"/>
                </a:solidFill>
                <a:latin typeface="Poppins"/>
                <a:cs typeface="Poppins"/>
              </a:rPr>
              <a:t>FORMATIONS 2025</a:t>
            </a:r>
            <a:r>
              <a:rPr lang="mr-IN" sz="1100" dirty="0">
                <a:solidFill>
                  <a:srgbClr val="003366"/>
                </a:solidFill>
                <a:latin typeface="Poppins"/>
                <a:cs typeface="Poppins"/>
              </a:rPr>
              <a:t>–</a:t>
            </a:r>
            <a:r>
              <a:rPr lang="fr-FR" sz="1100" dirty="0">
                <a:solidFill>
                  <a:srgbClr val="003366"/>
                </a:solidFill>
                <a:latin typeface="Poppins"/>
                <a:cs typeface="Poppins"/>
              </a:rPr>
              <a:t> Entreprises</a:t>
            </a:r>
          </a:p>
          <a:p>
            <a:pPr algn="r"/>
            <a:r>
              <a:rPr lang="fr-FR" sz="800" dirty="0">
                <a:solidFill>
                  <a:srgbClr val="003366"/>
                </a:solidFill>
                <a:latin typeface="Poppins"/>
                <a:cs typeface="Poppins"/>
              </a:rPr>
              <a:t>V6-20250424</a:t>
            </a:r>
            <a:br>
              <a:rPr lang="fr-FR" sz="800" dirty="0">
                <a:solidFill>
                  <a:srgbClr val="003366"/>
                </a:solidFill>
                <a:latin typeface="Poppins"/>
                <a:cs typeface="Poppins"/>
              </a:rPr>
            </a:br>
            <a:endParaRPr lang="fr-FR" sz="800" dirty="0">
              <a:solidFill>
                <a:srgbClr val="003366"/>
              </a:solidFill>
              <a:latin typeface="Poppins"/>
              <a:cs typeface="Poppin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5B610E3-9A64-8982-795C-BD237370577A}"/>
              </a:ext>
            </a:extLst>
          </p:cNvPr>
          <p:cNvSpPr txBox="1"/>
          <p:nvPr/>
        </p:nvSpPr>
        <p:spPr>
          <a:xfrm>
            <a:off x="30994" y="8040599"/>
            <a:ext cx="3692855" cy="65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E2BF"/>
              </a:buClr>
              <a:buSzTx/>
              <a:buFontTx/>
              <a:buNone/>
              <a:tabLst/>
              <a:defRPr/>
            </a:pPr>
            <a:r>
              <a:rPr kumimoji="0" lang="fr-FR" sz="1100" b="1" i="0" strike="noStrike" kern="1200" cap="none" spc="0" normalizeH="0" baseline="0" noProof="0" dirty="0">
                <a:ln>
                  <a:noFill/>
                </a:ln>
                <a:solidFill>
                  <a:srgbClr val="00E2B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MODALITÉS D’INSCRIPTION</a:t>
            </a:r>
          </a:p>
          <a:p>
            <a:pPr marR="0" lvl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E2BF"/>
              </a:buClr>
              <a:buSzTx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Inscription possible jusqu’à 7 jours avant la date de formation sur notre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web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, fiche d’inscription ou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F9484ADC-C67C-8173-D3AC-D37D597FA29D}"/>
              </a:ext>
            </a:extLst>
          </p:cNvPr>
          <p:cNvGrpSpPr/>
          <p:nvPr/>
        </p:nvGrpSpPr>
        <p:grpSpPr>
          <a:xfrm>
            <a:off x="1373908" y="9357433"/>
            <a:ext cx="1017876" cy="338554"/>
            <a:chOff x="1599441" y="9298306"/>
            <a:chExt cx="1017876" cy="338554"/>
          </a:xfrm>
        </p:grpSpPr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0F8E5D81-097B-2BC1-411A-FAF2FD5E67C2}"/>
                </a:ext>
              </a:extLst>
            </p:cNvPr>
            <p:cNvSpPr txBox="1"/>
            <p:nvPr/>
          </p:nvSpPr>
          <p:spPr>
            <a:xfrm>
              <a:off x="1868394" y="9298306"/>
              <a:ext cx="7489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Validation </a:t>
              </a:r>
            </a:p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Des acquis</a:t>
              </a:r>
            </a:p>
          </p:txBody>
        </p:sp>
        <p:pic>
          <p:nvPicPr>
            <p:cNvPr id="72" name="Image 71" descr="Une image contenant logo, clipart, Graphique, conception&#10;&#10;Description générée automatiquement">
              <a:extLst>
                <a:ext uri="{FF2B5EF4-FFF2-40B4-BE49-F238E27FC236}">
                  <a16:creationId xmlns:a16="http://schemas.microsoft.com/office/drawing/2014/main" id="{2B668E74-E84F-DDFE-8042-243E8BE7F3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9441" y="9325657"/>
              <a:ext cx="283852" cy="283852"/>
            </a:xfrm>
            <a:prstGeom prst="rect">
              <a:avLst/>
            </a:prstGeom>
          </p:spPr>
        </p:pic>
      </p:grp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83B18C5D-D7D3-08E0-1797-64770359AA7A}"/>
              </a:ext>
            </a:extLst>
          </p:cNvPr>
          <p:cNvGrpSpPr/>
          <p:nvPr/>
        </p:nvGrpSpPr>
        <p:grpSpPr>
          <a:xfrm>
            <a:off x="119268" y="9357433"/>
            <a:ext cx="1289017" cy="338554"/>
            <a:chOff x="119268" y="9289561"/>
            <a:chExt cx="1289017" cy="338554"/>
          </a:xfrm>
        </p:grpSpPr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02606A3F-B9B4-FEFC-3F91-042737B8D3B5}"/>
                </a:ext>
              </a:extLst>
            </p:cNvPr>
            <p:cNvSpPr txBox="1"/>
            <p:nvPr/>
          </p:nvSpPr>
          <p:spPr>
            <a:xfrm>
              <a:off x="382042" y="9289561"/>
              <a:ext cx="10262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Questionnaires </a:t>
              </a:r>
            </a:p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d’évaluation</a:t>
              </a:r>
            </a:p>
          </p:txBody>
        </p:sp>
        <p:pic>
          <p:nvPicPr>
            <p:cNvPr id="75" name="Image 74" descr="Une image contenant Graphique, clipart, graphisme, capture d’écran&#10;&#10;Description générée automatiquement">
              <a:extLst>
                <a:ext uri="{FF2B5EF4-FFF2-40B4-BE49-F238E27FC236}">
                  <a16:creationId xmlns:a16="http://schemas.microsoft.com/office/drawing/2014/main" id="{6485BAC9-460A-05C8-774E-743A34DF2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268" y="9316912"/>
              <a:ext cx="283852" cy="283852"/>
            </a:xfrm>
            <a:prstGeom prst="rect">
              <a:avLst/>
            </a:prstGeom>
          </p:spPr>
        </p:pic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9589B481-0226-7C11-AB18-E27F558A46D9}"/>
              </a:ext>
            </a:extLst>
          </p:cNvPr>
          <p:cNvGrpSpPr/>
          <p:nvPr/>
        </p:nvGrpSpPr>
        <p:grpSpPr>
          <a:xfrm>
            <a:off x="2471707" y="9357433"/>
            <a:ext cx="1142440" cy="338554"/>
            <a:chOff x="2941130" y="9291046"/>
            <a:chExt cx="1142440" cy="338554"/>
          </a:xfrm>
        </p:grpSpPr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C78568B7-933F-1B01-AC39-BF8D8E3620D9}"/>
                </a:ext>
              </a:extLst>
            </p:cNvPr>
            <p:cNvSpPr txBox="1"/>
            <p:nvPr/>
          </p:nvSpPr>
          <p:spPr>
            <a:xfrm>
              <a:off x="3204803" y="9291046"/>
              <a:ext cx="8787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Supports de</a:t>
              </a:r>
            </a:p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de formation</a:t>
              </a:r>
            </a:p>
          </p:txBody>
        </p:sp>
        <p:pic>
          <p:nvPicPr>
            <p:cNvPr id="78" name="Image 77" descr="Une image contenant Rectangle, symbole, Graphique, ligne&#10;&#10;Description générée automatiquement">
              <a:extLst>
                <a:ext uri="{FF2B5EF4-FFF2-40B4-BE49-F238E27FC236}">
                  <a16:creationId xmlns:a16="http://schemas.microsoft.com/office/drawing/2014/main" id="{F979D064-3758-B00F-12F1-F354B543FF4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1130" y="9318397"/>
              <a:ext cx="283852" cy="283852"/>
            </a:xfrm>
            <a:prstGeom prst="rect">
              <a:avLst/>
            </a:prstGeom>
          </p:spPr>
        </p:pic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0BB2DED-1289-4089-E9D8-845DCD599430}"/>
              </a:ext>
            </a:extLst>
          </p:cNvPr>
          <p:cNvGrpSpPr/>
          <p:nvPr/>
        </p:nvGrpSpPr>
        <p:grpSpPr>
          <a:xfrm>
            <a:off x="3569753" y="9349734"/>
            <a:ext cx="1156604" cy="338554"/>
            <a:chOff x="4281761" y="9289561"/>
            <a:chExt cx="1156604" cy="338554"/>
          </a:xfrm>
        </p:grpSpPr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E51D83E-1707-EEC5-46C6-76F35EDEB81C}"/>
                </a:ext>
              </a:extLst>
            </p:cNvPr>
            <p:cNvSpPr txBox="1"/>
            <p:nvPr/>
          </p:nvSpPr>
          <p:spPr>
            <a:xfrm>
              <a:off x="4540362" y="9289561"/>
              <a:ext cx="8980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Certification </a:t>
              </a:r>
            </a:p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de réalisation</a:t>
              </a:r>
            </a:p>
          </p:txBody>
        </p:sp>
        <p:pic>
          <p:nvPicPr>
            <p:cNvPr id="81" name="Image 80" descr="Une image contenant cercle, Graphique, conception&#10;&#10;Description générée automatiquement">
              <a:extLst>
                <a:ext uri="{FF2B5EF4-FFF2-40B4-BE49-F238E27FC236}">
                  <a16:creationId xmlns:a16="http://schemas.microsoft.com/office/drawing/2014/main" id="{9A2E8969-1FFF-CB0F-7394-4DCEDFD69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1761" y="9316912"/>
              <a:ext cx="283852" cy="283852"/>
            </a:xfrm>
            <a:prstGeom prst="rect">
              <a:avLst/>
            </a:prstGeom>
          </p:spPr>
        </p:pic>
      </p:grpSp>
      <p:sp>
        <p:nvSpPr>
          <p:cNvPr id="83" name="ZoneTexte 82">
            <a:extLst>
              <a:ext uri="{FF2B5EF4-FFF2-40B4-BE49-F238E27FC236}">
                <a16:creationId xmlns:a16="http://schemas.microsoft.com/office/drawing/2014/main" id="{912EE14F-86F9-8D6C-6B7E-9E1D4E5303FD}"/>
              </a:ext>
            </a:extLst>
          </p:cNvPr>
          <p:cNvSpPr txBox="1"/>
          <p:nvPr/>
        </p:nvSpPr>
        <p:spPr>
          <a:xfrm>
            <a:off x="6460482" y="9451256"/>
            <a:ext cx="1098265" cy="288147"/>
          </a:xfrm>
          <a:prstGeom prst="rect">
            <a:avLst/>
          </a:prstGeom>
          <a:noFill/>
        </p:spPr>
        <p:txBody>
          <a:bodyPr wrap="square" lIns="36000" tIns="36000" rIns="36000" bIns="36000">
            <a:spAutoFit/>
          </a:bodyPr>
          <a:lstStyle/>
          <a:p>
            <a:pPr algn="ctr">
              <a:defRPr/>
            </a:pPr>
            <a:r>
              <a:rPr lang="fr-FR" sz="700" b="1" dirty="0">
                <a:solidFill>
                  <a:srgbClr val="003366"/>
                </a:solidFill>
              </a:rPr>
              <a:t>Pas de statistiques pour 2024</a:t>
            </a:r>
            <a:endParaRPr lang="fr-FR" sz="700" dirty="0">
              <a:solidFill>
                <a:srgbClr val="003366"/>
              </a:solidFill>
            </a:endParaRPr>
          </a:p>
        </p:txBody>
      </p: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BA8E50AF-1EB8-F924-3116-77990BE6FA88}"/>
              </a:ext>
            </a:extLst>
          </p:cNvPr>
          <p:cNvCxnSpPr>
            <a:cxnSpLocks/>
          </p:cNvCxnSpPr>
          <p:nvPr/>
        </p:nvCxnSpPr>
        <p:spPr>
          <a:xfrm>
            <a:off x="6481445" y="9238979"/>
            <a:ext cx="0" cy="768101"/>
          </a:xfrm>
          <a:prstGeom prst="line">
            <a:avLst/>
          </a:prstGeom>
          <a:ln>
            <a:solidFill>
              <a:srgbClr val="21CA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85">
            <a:extLst>
              <a:ext uri="{FF2B5EF4-FFF2-40B4-BE49-F238E27FC236}">
                <a16:creationId xmlns:a16="http://schemas.microsoft.com/office/drawing/2014/main" id="{2FD9721F-0A8A-E1D2-D8B2-2BB63438A810}"/>
              </a:ext>
            </a:extLst>
          </p:cNvPr>
          <p:cNvSpPr txBox="1"/>
          <p:nvPr/>
        </p:nvSpPr>
        <p:spPr>
          <a:xfrm>
            <a:off x="110250" y="9782822"/>
            <a:ext cx="4247465" cy="180425"/>
          </a:xfrm>
          <a:prstGeom prst="rect">
            <a:avLst/>
          </a:prstGeom>
          <a:noFill/>
        </p:spPr>
        <p:txBody>
          <a:bodyPr wrap="square" lIns="36000" tIns="36000" rIns="36000" bIns="3600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0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Pour plus de renseignements, contactez-nous par </a:t>
            </a:r>
            <a:r>
              <a:rPr kumimoji="0" lang="fr-FR" sz="70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</a:t>
            </a:r>
            <a:r>
              <a:rPr kumimoji="0" lang="fr-FR" sz="70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 ou par téléphone au 01 55 74 62 50. </a:t>
            </a:r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4D541373-C5EF-E714-A928-FA765BC82626}"/>
              </a:ext>
            </a:extLst>
          </p:cNvPr>
          <p:cNvGrpSpPr/>
          <p:nvPr/>
        </p:nvGrpSpPr>
        <p:grpSpPr>
          <a:xfrm>
            <a:off x="4892497" y="9357433"/>
            <a:ext cx="1644435" cy="338554"/>
            <a:chOff x="4800500" y="9609181"/>
            <a:chExt cx="1644435" cy="338554"/>
          </a:xfrm>
        </p:grpSpPr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808E441-5EB0-013C-8209-42186D83384A}"/>
                </a:ext>
              </a:extLst>
            </p:cNvPr>
            <p:cNvSpPr txBox="1"/>
            <p:nvPr/>
          </p:nvSpPr>
          <p:spPr>
            <a:xfrm>
              <a:off x="5061223" y="9609181"/>
              <a:ext cx="13837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Financement possible </a:t>
              </a:r>
            </a:p>
            <a:p>
              <a:r>
                <a:rPr lang="fr-FR" sz="800" dirty="0">
                  <a:solidFill>
                    <a:srgbClr val="003366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par les OPCO</a:t>
              </a:r>
            </a:p>
          </p:txBody>
        </p:sp>
        <p:grpSp>
          <p:nvGrpSpPr>
            <p:cNvPr id="89" name="Groupe 88">
              <a:extLst>
                <a:ext uri="{FF2B5EF4-FFF2-40B4-BE49-F238E27FC236}">
                  <a16:creationId xmlns:a16="http://schemas.microsoft.com/office/drawing/2014/main" id="{D6D7B9D0-68A4-FE64-F803-16F0B8EBBB7C}"/>
                </a:ext>
              </a:extLst>
            </p:cNvPr>
            <p:cNvGrpSpPr/>
            <p:nvPr/>
          </p:nvGrpSpPr>
          <p:grpSpPr>
            <a:xfrm>
              <a:off x="4800500" y="9653313"/>
              <a:ext cx="260805" cy="259192"/>
              <a:chOff x="4298143" y="9633140"/>
              <a:chExt cx="260805" cy="259192"/>
            </a:xfrm>
          </p:grpSpPr>
          <p:sp>
            <p:nvSpPr>
              <p:cNvPr id="90" name="Rectangle : coins arrondis 89">
                <a:extLst>
                  <a:ext uri="{FF2B5EF4-FFF2-40B4-BE49-F238E27FC236}">
                    <a16:creationId xmlns:a16="http://schemas.microsoft.com/office/drawing/2014/main" id="{E4CE2595-C89D-5139-C400-24E5D30A861D}"/>
                  </a:ext>
                </a:extLst>
              </p:cNvPr>
              <p:cNvSpPr/>
              <p:nvPr/>
            </p:nvSpPr>
            <p:spPr>
              <a:xfrm>
                <a:off x="4298143" y="9633140"/>
                <a:ext cx="260805" cy="259192"/>
              </a:xfrm>
              <a:prstGeom prst="roundRect">
                <a:avLst/>
              </a:prstGeom>
              <a:solidFill>
                <a:srgbClr val="21CAA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800" dirty="0">
                  <a:latin typeface="Poppins SemiBold" panose="00000700000000000000" pitchFamily="2" charset="0"/>
                  <a:cs typeface="Poppins SemiBold" panose="00000700000000000000" pitchFamily="2" charset="0"/>
                </a:endParaRPr>
              </a:p>
            </p:txBody>
          </p:sp>
          <p:pic>
            <p:nvPicPr>
              <p:cNvPr id="91" name="Graphique 90" descr="Euro avec un remplissage uni">
                <a:extLst>
                  <a:ext uri="{FF2B5EF4-FFF2-40B4-BE49-F238E27FC236}">
                    <a16:creationId xmlns:a16="http://schemas.microsoft.com/office/drawing/2014/main" id="{FCCAB58F-5F73-6E5D-B6F7-F6108EE209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4322576" y="9655466"/>
                <a:ext cx="219616" cy="219615"/>
              </a:xfrm>
              <a:prstGeom prst="rect">
                <a:avLst/>
              </a:prstGeom>
            </p:spPr>
          </p:pic>
        </p:grp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5778FF86-E5CD-8706-954B-1BB5C4BC073E}"/>
              </a:ext>
            </a:extLst>
          </p:cNvPr>
          <p:cNvSpPr txBox="1"/>
          <p:nvPr/>
        </p:nvSpPr>
        <p:spPr>
          <a:xfrm>
            <a:off x="49208" y="8667579"/>
            <a:ext cx="30659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E2B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TARIFS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Présentiel : 850 € HT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srgbClr val="00336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Distanciel : 750 € HT</a:t>
            </a:r>
          </a:p>
        </p:txBody>
      </p:sp>
      <p:pic>
        <p:nvPicPr>
          <p:cNvPr id="10" name="Image 9" descr="Une image contenant Graphique, conception, art&#10;&#10;Description générée automatiquement">
            <a:extLst>
              <a:ext uri="{FF2B5EF4-FFF2-40B4-BE49-F238E27FC236}">
                <a16:creationId xmlns:a16="http://schemas.microsoft.com/office/drawing/2014/main" id="{B01ADF20-C969-B5EC-E485-4E6A3A5E34B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466" y="495848"/>
            <a:ext cx="971658" cy="913124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78E254CB-E62E-D7A6-E6BB-90FFB135AD7D}"/>
              </a:ext>
            </a:extLst>
          </p:cNvPr>
          <p:cNvSpPr txBox="1"/>
          <p:nvPr/>
        </p:nvSpPr>
        <p:spPr>
          <a:xfrm>
            <a:off x="6536932" y="697044"/>
            <a:ext cx="688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21CAA3"/>
                </a:solidFill>
                <a:latin typeface="Poppins ExtraBold" panose="00000900000000000000" pitchFamily="2" charset="0"/>
                <a:cs typeface="Poppins ExtraBold" panose="00000900000000000000" pitchFamily="2" charset="0"/>
              </a:rPr>
              <a:t>7 h</a:t>
            </a:r>
          </a:p>
        </p:txBody>
      </p:sp>
    </p:spTree>
    <p:extLst>
      <p:ext uri="{BB962C8B-B14F-4D97-AF65-F5344CB8AC3E}">
        <p14:creationId xmlns:p14="http://schemas.microsoft.com/office/powerpoint/2010/main" val="35456959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6A13E045DF6440833C78C3F15DDAD9" ma:contentTypeVersion="18" ma:contentTypeDescription="Crée un document." ma:contentTypeScope="" ma:versionID="e1b6f4b4cb94414ccb3904f096963e9c">
  <xsd:schema xmlns:xsd="http://www.w3.org/2001/XMLSchema" xmlns:xs="http://www.w3.org/2001/XMLSchema" xmlns:p="http://schemas.microsoft.com/office/2006/metadata/properties" xmlns:ns2="10a4573e-2bad-4da9-80ef-d224c0c34fe5" xmlns:ns3="9da41fd7-3399-4a99-90ec-e5e22db011af" targetNamespace="http://schemas.microsoft.com/office/2006/metadata/properties" ma:root="true" ma:fieldsID="640f81db898fa6009a33d3cd655cda66" ns2:_="" ns3:_="">
    <xsd:import namespace="10a4573e-2bad-4da9-80ef-d224c0c34fe5"/>
    <xsd:import namespace="9da41fd7-3399-4a99-90ec-e5e22db011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SearchProperties" minOccurs="0"/>
                <xsd:element ref="ns2:ver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4573e-2bad-4da9-80ef-d224c0c34f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9e0b7061-93ce-4056-a266-a2d6484119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3" nillable="true" ma:displayName="État de validation" ma:internalName="_x00c9_tat_x0020_de_x0020_validation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verifier" ma:index="25" nillable="true" ma:displayName="verifier" ma:default="1" ma:format="Dropdown" ma:internalName="verifier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41fd7-3399-4a99-90ec-e5e22db01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30a4b129-f259-45a0-9295-ab59cc1580d1}" ma:internalName="TaxCatchAll" ma:showField="CatchAllData" ma:web="9da41fd7-3399-4a99-90ec-e5e22db01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10a4573e-2bad-4da9-80ef-d224c0c34fe5" xsi:nil="true"/>
    <TaxCatchAll xmlns="9da41fd7-3399-4a99-90ec-e5e22db011af" xsi:nil="true"/>
    <lcf76f155ced4ddcb4097134ff3c332f xmlns="10a4573e-2bad-4da9-80ef-d224c0c34fe5">
      <Terms xmlns="http://schemas.microsoft.com/office/infopath/2007/PartnerControls"/>
    </lcf76f155ced4ddcb4097134ff3c332f>
    <verifier xmlns="10a4573e-2bad-4da9-80ef-d224c0c34fe5">true</verifier>
  </documentManagement>
</p:properties>
</file>

<file path=customXml/itemProps1.xml><?xml version="1.0" encoding="utf-8"?>
<ds:datastoreItem xmlns:ds="http://schemas.openxmlformats.org/officeDocument/2006/customXml" ds:itemID="{5A55A5DF-E321-4CBA-B01E-F4C68BCAAD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a4573e-2bad-4da9-80ef-d224c0c34fe5"/>
    <ds:schemaRef ds:uri="9da41fd7-3399-4a99-90ec-e5e22db011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2E1D1E-E6E0-4D0B-A629-7C64323D5C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23D368-8251-49D9-9717-27C913E3EF53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10a4573e-2bad-4da9-80ef-d224c0c34fe5"/>
    <ds:schemaRef ds:uri="http://schemas.openxmlformats.org/package/2006/metadata/core-properties"/>
    <ds:schemaRef ds:uri="9da41fd7-3399-4a99-90ec-e5e22db011a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482</Words>
  <Application>Microsoft Office PowerPoint</Application>
  <PresentationFormat>Personnalisé</PresentationFormat>
  <Paragraphs>81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Poppins</vt:lpstr>
      <vt:lpstr>Poppins ExtraBold</vt:lpstr>
      <vt:lpstr>Poppins SemiBold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Ingrid PETRE</dc:creator>
  <cp:lastModifiedBy>Isabelle Lu</cp:lastModifiedBy>
  <cp:revision>40</cp:revision>
  <cp:lastPrinted>2024-04-11T09:42:22Z</cp:lastPrinted>
  <dcterms:created xsi:type="dcterms:W3CDTF">2024-01-10T15:54:25Z</dcterms:created>
  <dcterms:modified xsi:type="dcterms:W3CDTF">2025-08-21T13:14:08Z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0x010100AE6A13E045DF6440833C78C3F15DDAD9</vt:lpwstr>
  </property>
  <property fmtid="{D5CDD505-2E9C-101B-9397-08002B2CF9AE}" pid="3" name="MediaServiceImageTags">
    <vt:lpwstr/>
  </property>
</Properties>
</file>